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70" r:id="rId8"/>
    <p:sldId id="271" r:id="rId9"/>
    <p:sldId id="261" r:id="rId10"/>
    <p:sldId id="273" r:id="rId11"/>
    <p:sldId id="262" r:id="rId12"/>
    <p:sldId id="263" r:id="rId13"/>
    <p:sldId id="264" r:id="rId14"/>
    <p:sldId id="266" r:id="rId15"/>
    <p:sldId id="267" r:id="rId16"/>
    <p:sldId id="268" r:id="rId17"/>
    <p:sldId id="276" r:id="rId18"/>
    <p:sldId id="277" r:id="rId19"/>
    <p:sldId id="278" r:id="rId20"/>
    <p:sldId id="279" r:id="rId21"/>
    <p:sldId id="275" r:id="rId22"/>
    <p:sldId id="283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21/02/1440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21/02/1440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21/02/1440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21/02/1440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21/02/1440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21/02/1440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21/02/1440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21/02/1440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21/02/1440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21/02/1440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21/02/1440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21/02/1440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143056" cy="864096"/>
          </a:xfrm>
        </p:spPr>
        <p:txBody>
          <a:bodyPr>
            <a:normAutofit/>
          </a:bodyPr>
          <a:lstStyle/>
          <a:p>
            <a:pPr algn="ctr"/>
            <a:r>
              <a:rPr lang="en-US" sz="4000" i="1" dirty="0" smtClean="0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Advance Structure Analysis</a:t>
            </a:r>
            <a:endParaRPr lang="en-US" sz="4000" i="1" dirty="0">
              <a:ln>
                <a:solidFill>
                  <a:srgbClr val="0070C0"/>
                </a:solidFill>
              </a:ln>
              <a:latin typeface="Bodoni MT Black" pitchFamily="18" charset="0"/>
            </a:endParaRPr>
          </a:p>
        </p:txBody>
      </p:sp>
      <p:sp>
        <p:nvSpPr>
          <p:cNvPr id="4" name="عنوان فرعي 2"/>
          <p:cNvSpPr txBox="1">
            <a:spLocks/>
          </p:cNvSpPr>
          <p:nvPr/>
        </p:nvSpPr>
        <p:spPr>
          <a:xfrm>
            <a:off x="467544" y="3356992"/>
            <a:ext cx="8143056" cy="864096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i="1" dirty="0" smtClean="0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“Stiffness Matrix Method”</a:t>
            </a:r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458091" y="4797152"/>
            <a:ext cx="8143056" cy="864096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i="1" dirty="0" smtClean="0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By: Asst</a:t>
            </a:r>
            <a:r>
              <a:rPr lang="en-US" sz="2500" i="1" dirty="0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. prof Dr. </a:t>
            </a:r>
            <a:r>
              <a:rPr lang="en-US" sz="2500" i="1" dirty="0" err="1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Wissam</a:t>
            </a:r>
            <a:r>
              <a:rPr lang="en-US" sz="2500" i="1" dirty="0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 D. Salman   </a:t>
            </a:r>
          </a:p>
        </p:txBody>
      </p:sp>
    </p:spTree>
    <p:extLst>
      <p:ext uri="{BB962C8B-B14F-4D97-AF65-F5344CB8AC3E}">
        <p14:creationId xmlns:p14="http://schemas.microsoft.com/office/powerpoint/2010/main" val="1693648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F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/>
              <a:t>= 4.6872 kN →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F</a:t>
            </a:r>
            <a:r>
              <a:rPr lang="en-US" b="1" baseline="-25000" dirty="0"/>
              <a:t>2</a:t>
            </a:r>
            <a:r>
              <a:rPr lang="en-US" b="1" dirty="0"/>
              <a:t> = 0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F</a:t>
            </a:r>
            <a:r>
              <a:rPr lang="en-US" b="1" baseline="-25000" dirty="0"/>
              <a:t>3</a:t>
            </a:r>
            <a:r>
              <a:rPr lang="en-US" b="1" dirty="0"/>
              <a:t> = -18.75 = +18.75 </a:t>
            </a:r>
            <a:r>
              <a:rPr lang="en-US" b="1" dirty="0" err="1"/>
              <a:t>kN.m</a:t>
            </a:r>
            <a:r>
              <a:rPr lang="en-US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F</a:t>
            </a:r>
            <a:r>
              <a:rPr lang="en-US" b="1" baseline="-25000" dirty="0"/>
              <a:t>7</a:t>
            </a:r>
            <a:r>
              <a:rPr lang="en-US" b="1" dirty="0"/>
              <a:t> = 0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F</a:t>
            </a:r>
            <a:r>
              <a:rPr lang="en-US" b="1" baseline="-25000" dirty="0"/>
              <a:t>8</a:t>
            </a:r>
            <a:r>
              <a:rPr lang="en-US" b="1" dirty="0"/>
              <a:t> = 4.6872 + 25</a:t>
            </a:r>
            <a:r>
              <a:rPr lang="en-US" b="1" baseline="30000" dirty="0"/>
              <a:t>*</a:t>
            </a:r>
            <a:r>
              <a:rPr lang="en-US" b="1" dirty="0"/>
              <a:t> = 29.6872 kN ↑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F</a:t>
            </a:r>
            <a:r>
              <a:rPr lang="en-US" b="1" baseline="-25000" dirty="0"/>
              <a:t>9</a:t>
            </a:r>
            <a:r>
              <a:rPr lang="en-US" b="1" dirty="0"/>
              <a:t> = -18.75 – 75</a:t>
            </a:r>
            <a:r>
              <a:rPr lang="en-US" b="1" baseline="30000" dirty="0"/>
              <a:t>*</a:t>
            </a:r>
            <a:r>
              <a:rPr lang="en-US" b="1" dirty="0"/>
              <a:t> = -93.75 = + 93.75 </a:t>
            </a:r>
            <a:r>
              <a:rPr lang="en-US" b="1" dirty="0" err="1"/>
              <a:t>kN.m</a:t>
            </a:r>
            <a:r>
              <a:rPr lang="en-US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endParaRPr lang="en-US" b="1" u="heavy" dirty="0" smtClean="0"/>
          </a:p>
          <a:p>
            <a:pPr marL="0" indent="0">
              <a:buNone/>
            </a:pPr>
            <a:endParaRPr lang="en-US" b="1" u="heavy" dirty="0"/>
          </a:p>
        </p:txBody>
      </p:sp>
      <p:sp>
        <p:nvSpPr>
          <p:cNvPr id="4" name="قوس 3"/>
          <p:cNvSpPr/>
          <p:nvPr/>
        </p:nvSpPr>
        <p:spPr>
          <a:xfrm rot="5981835" flipH="1" flipV="1">
            <a:off x="4327100" y="2203798"/>
            <a:ext cx="299720" cy="340360"/>
          </a:xfrm>
          <a:prstGeom prst="arc">
            <a:avLst>
              <a:gd name="adj1" fmla="val 13740422"/>
              <a:gd name="adj2" fmla="val 6746194"/>
            </a:avLst>
          </a:prstGeom>
          <a:ln>
            <a:solidFill>
              <a:schemeClr val="tx1"/>
            </a:solidFill>
            <a:headEnd type="none" w="lg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قوس 4"/>
          <p:cNvSpPr/>
          <p:nvPr/>
        </p:nvSpPr>
        <p:spPr>
          <a:xfrm rot="5981835" flipH="1" flipV="1">
            <a:off x="6297260" y="3499942"/>
            <a:ext cx="299720" cy="340360"/>
          </a:xfrm>
          <a:prstGeom prst="arc">
            <a:avLst>
              <a:gd name="adj1" fmla="val 13740422"/>
              <a:gd name="adj2" fmla="val 6746194"/>
            </a:avLst>
          </a:prstGeom>
          <a:ln>
            <a:solidFill>
              <a:schemeClr val="tx1"/>
            </a:solidFill>
            <a:headEnd type="none" w="lg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36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530075" y="3356992"/>
            <a:ext cx="8229600" cy="35283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1467164"/>
            <a:ext cx="613744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600" b="1" dirty="0" smtClean="0"/>
              <a:t> :. Final </a:t>
            </a:r>
            <a:r>
              <a:rPr lang="en-US" sz="2600" b="1" dirty="0"/>
              <a:t>reactions:-</a:t>
            </a:r>
            <a:endParaRPr lang="en-US" sz="2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04864"/>
            <a:ext cx="4824536" cy="40752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6324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836712"/>
            <a:ext cx="8496944" cy="4407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H.W1: Find the displacement and supports reactions for the open frame shown in figure, use:</a:t>
            </a:r>
            <a:endParaRPr lang="en-US" sz="2400" dirty="0"/>
          </a:p>
          <a:p>
            <a:pPr lvl="0">
              <a:buFont typeface="Wingdings" pitchFamily="2" charset="2"/>
              <a:buChar char="Ø"/>
            </a:pPr>
            <a:r>
              <a:rPr lang="en-US" sz="2400" b="1" dirty="0"/>
              <a:t>The stiffness matrix method.</a:t>
            </a:r>
            <a:endParaRPr lang="en-US" sz="2400" dirty="0"/>
          </a:p>
          <a:p>
            <a:pPr lvl="0">
              <a:buFont typeface="Wingdings" pitchFamily="2" charset="2"/>
              <a:buChar char="Ø"/>
            </a:pPr>
            <a:r>
              <a:rPr lang="en-US" sz="2400" b="1" dirty="0"/>
              <a:t>Slop deflection method.</a:t>
            </a: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b="1" dirty="0"/>
              <a:t>Moment distribution method.</a:t>
            </a:r>
            <a:endParaRPr lang="en-US" sz="2200" dirty="0"/>
          </a:p>
          <a:p>
            <a:pPr marL="0" indent="0" algn="just">
              <a:buNone/>
            </a:pPr>
            <a:endParaRPr lang="en-US" sz="2200" dirty="0"/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206" y="3212976"/>
            <a:ext cx="4776470" cy="3389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779918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81"/>
          <p:cNvSpPr txBox="1"/>
          <p:nvPr/>
        </p:nvSpPr>
        <p:spPr>
          <a:xfrm>
            <a:off x="5933440" y="8296275"/>
            <a:ext cx="1028700" cy="9525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u="sng">
                <a:effectLst/>
                <a:latin typeface="Monotype Corsiva"/>
                <a:ea typeface="Calibri"/>
                <a:cs typeface="Arial"/>
              </a:rPr>
              <a:t>Answer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3421" y="965264"/>
            <a:ext cx="8421027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rtl="0"/>
            <a:r>
              <a:rPr lang="en-US" sz="2600" b="1" dirty="0"/>
              <a:t>H.W2: Use stiffness matrix method and slop deflection method to analyze the structures shown in figures:</a:t>
            </a:r>
            <a:endParaRPr lang="en-US" sz="26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842918"/>
            <a:ext cx="184731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708" y="2708920"/>
            <a:ext cx="5256583" cy="30963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4880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72816"/>
            <a:ext cx="5184576" cy="3312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20082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16832"/>
            <a:ext cx="5040560" cy="31683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05821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539552" y="1484784"/>
            <a:ext cx="8229600" cy="41764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6120680" cy="40324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9515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268760"/>
            <a:ext cx="5832646" cy="4178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437661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539552" y="1484784"/>
            <a:ext cx="8229600" cy="41764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502" y="1484784"/>
            <a:ext cx="5584825" cy="35453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02640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048672" cy="38884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44388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764704"/>
            <a:ext cx="8424936" cy="26642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i="1" dirty="0"/>
              <a:t>Frame </a:t>
            </a:r>
            <a:r>
              <a:rPr lang="en-US" b="1" dirty="0"/>
              <a:t>****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 algn="just">
              <a:buNone/>
            </a:pPr>
            <a:r>
              <a:rPr lang="en-US" b="1" dirty="0"/>
              <a:t>Plane beam element stiffness matrix in global system: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80928"/>
            <a:ext cx="4320480" cy="30963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" name="مستطيل 1"/>
          <p:cNvSpPr/>
          <p:nvPr/>
        </p:nvSpPr>
        <p:spPr>
          <a:xfrm>
            <a:off x="683568" y="6021288"/>
            <a:ext cx="813690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u="sng" dirty="0"/>
              <a:t>Beam Element In Global Coordinate System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95357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539552" y="1484784"/>
            <a:ext cx="8229600" cy="41764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1484784"/>
            <a:ext cx="5976664" cy="38884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969293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539552" y="1484784"/>
            <a:ext cx="8229600" cy="41764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8"/>
            <a:ext cx="6048672" cy="34563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96922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344136"/>
                <a:ext cx="8352928" cy="43891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600" b="1" i="1"/>
                          </m:ctrlPr>
                        </m:dPr>
                        <m:e>
                          <m:r>
                            <a:rPr lang="en-US" sz="1600" b="1" i="1"/>
                            <m:t>𝐤</m:t>
                          </m:r>
                        </m:e>
                      </m:d>
                      <m:r>
                        <a:rPr lang="en-US" sz="1600" b="1"/>
                        <m:t>= </m:t>
                      </m:r>
                      <m:f>
                        <m:fPr>
                          <m:ctrlPr>
                            <a:rPr lang="en-US" sz="1600" b="1" i="1"/>
                          </m:ctrlPr>
                        </m:fPr>
                        <m:num>
                          <m:r>
                            <a:rPr lang="en-US" sz="1600" b="1" i="1"/>
                            <m:t>𝐄</m:t>
                          </m:r>
                        </m:num>
                        <m:den>
                          <m:r>
                            <a:rPr lang="en-US" sz="1600" b="1" i="1"/>
                            <m:t>𝐋</m:t>
                          </m:r>
                        </m:den>
                      </m:f>
                      <m:r>
                        <a:rPr lang="en-US" sz="1600" b="1"/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1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1" i="1"/>
                              </m:ctrlPr>
                            </m:mPr>
                            <m:mr>
                              <m:e>
                                <m:r>
                                  <a:rPr lang="en-US" sz="1600" b="1" i="1"/>
                                  <m:t>𝐀</m:t>
                                </m:r>
                                <m:sSup>
                                  <m:sSupPr>
                                    <m:ctrlPr>
                                      <a:rPr lang="en-US" sz="1600" b="1" i="1"/>
                                    </m:ctrlPr>
                                  </m:sSupPr>
                                  <m:e>
                                    <m:r>
                                      <a:rPr lang="en-US" sz="1600" b="1" i="1"/>
                                      <m:t>𝐜</m:t>
                                    </m:r>
                                  </m:e>
                                  <m:sup>
                                    <m:r>
                                      <a:rPr lang="en-US" sz="1600" b="1" i="1"/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1600" b="1"/>
                                  <m:t>+</m:t>
                                </m:r>
                                <m:f>
                                  <m:fPr>
                                    <m:ctrlPr>
                                      <a:rPr lang="en-US" sz="1600" b="1" i="1"/>
                                    </m:ctrlPr>
                                  </m:fPr>
                                  <m:num>
                                    <m:r>
                                      <a:rPr lang="en-US" sz="1600" b="1" i="1"/>
                                      <m:t>𝟏𝟐𝐈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600" b="1" i="1"/>
                                        </m:ctrlPr>
                                      </m:sSupPr>
                                      <m:e>
                                        <m:r>
                                          <a:rPr lang="en-US" sz="1600" b="1" i="1"/>
                                          <m:t>𝐋</m:t>
                                        </m:r>
                                      </m:e>
                                      <m:sup>
                                        <m:r>
                                          <a:rPr lang="en-US" sz="1600" b="1" i="1"/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  <m:sSup>
                                  <m:sSupPr>
                                    <m:ctrlPr>
                                      <a:rPr lang="en-US" sz="1600" b="1" i="1"/>
                                    </m:ctrlPr>
                                  </m:sSupPr>
                                  <m:e>
                                    <m:r>
                                      <a:rPr lang="en-US" sz="1600" b="1" i="1"/>
                                      <m:t>𝐬</m:t>
                                    </m:r>
                                  </m:e>
                                  <m:sup>
                                    <m:r>
                                      <a:rPr lang="en-US" sz="1600" b="1" i="1"/>
                                      <m:t>𝟐</m:t>
                                    </m:r>
                                  </m:sup>
                                </m:sSup>
                              </m:e>
                              <m:e/>
                              <m:e/>
                              <m:e/>
                              <m:e/>
                              <m:e/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en-US" sz="1600" b="1" i="1"/>
                                    </m:ctrlPr>
                                  </m:dPr>
                                  <m:e>
                                    <m:r>
                                      <a:rPr lang="en-US" sz="1600" b="1" i="1"/>
                                      <m:t>𝐀</m:t>
                                    </m:r>
                                    <m:r>
                                      <a:rPr lang="en-US" sz="1600" b="1" i="1"/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600" b="1" i="1"/>
                                        </m:ctrlPr>
                                      </m:fPr>
                                      <m:num>
                                        <m:r>
                                          <a:rPr lang="en-US" sz="1600" b="1" i="1"/>
                                          <m:t>𝟏𝟐𝐈</m:t>
                                        </m:r>
                                      </m:num>
                                      <m:den>
                                        <m:sSup>
                                          <m:sSupPr>
                                            <m:ctrlPr>
                                              <a:rPr lang="en-US" sz="1600" b="1" i="1"/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b="1" i="1"/>
                                              <m:t>𝐋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b="1" i="1"/>
                                              <m:t>𝟐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e>
                                </m:d>
                                <m:r>
                                  <a:rPr lang="en-US" sz="1600" b="1" i="1"/>
                                  <m:t>𝐜𝐬</m:t>
                                </m:r>
                              </m:e>
                              <m:e>
                                <m:r>
                                  <a:rPr lang="en-US" sz="1600" b="1" i="1"/>
                                  <m:t>𝐀</m:t>
                                </m:r>
                                <m:sSup>
                                  <m:sSupPr>
                                    <m:ctrlPr>
                                      <a:rPr lang="en-US" sz="1600" b="1" i="1"/>
                                    </m:ctrlPr>
                                  </m:sSupPr>
                                  <m:e>
                                    <m:r>
                                      <a:rPr lang="en-US" sz="1600" b="1" i="1"/>
                                      <m:t>𝐬</m:t>
                                    </m:r>
                                  </m:e>
                                  <m:sup>
                                    <m:r>
                                      <a:rPr lang="en-US" sz="1600" b="1" i="1"/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1600" b="1"/>
                                  <m:t>+</m:t>
                                </m:r>
                                <m:f>
                                  <m:fPr>
                                    <m:ctrlPr>
                                      <a:rPr lang="en-US" sz="1600" b="1" i="1"/>
                                    </m:ctrlPr>
                                  </m:fPr>
                                  <m:num>
                                    <m:r>
                                      <a:rPr lang="en-US" sz="1600" b="1" i="1"/>
                                      <m:t>𝟏𝟐𝐈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600" b="1" i="1"/>
                                        </m:ctrlPr>
                                      </m:sSupPr>
                                      <m:e>
                                        <m:r>
                                          <a:rPr lang="en-US" sz="1600" b="1" i="1"/>
                                          <m:t>𝐋</m:t>
                                        </m:r>
                                      </m:e>
                                      <m:sup>
                                        <m:r>
                                          <a:rPr lang="en-US" sz="1600" b="1" i="1"/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  <m:sSup>
                                  <m:sSupPr>
                                    <m:ctrlPr>
                                      <a:rPr lang="en-US" sz="1600" b="1" i="1"/>
                                    </m:ctrlPr>
                                  </m:sSupPr>
                                  <m:e>
                                    <m:r>
                                      <a:rPr lang="en-US" sz="1600" b="1" i="1"/>
                                      <m:t>𝐜</m:t>
                                    </m:r>
                                  </m:e>
                                  <m:sup>
                                    <m:r>
                                      <a:rPr lang="en-US" sz="1600" b="1" i="1"/>
                                      <m:t>𝟐</m:t>
                                    </m:r>
                                  </m:sup>
                                </m:sSup>
                              </m:e>
                              <m:e/>
                              <m:e/>
                              <m:e>
                                <m:r>
                                  <m:rPr>
                                    <m:nor/>
                                  </m:rPr>
                                  <a:rPr lang="en-US" sz="1600" b="1">
                                    <a:effectLst>
                                      <a:outerShdw blurRad="50000" dist="50800" dir="7500000" algn="tl">
                                        <a:srgbClr val="000000">
                                          <a:alpha val="35000"/>
                                        </a:srgbClr>
                                      </a:outerShdw>
                                    </a:effectLst>
                                  </a:rPr>
                                  <m:t>Symmetry</m:t>
                                </m:r>
                                <m:r>
                                  <m:rPr>
                                    <m:nor/>
                                  </m:rPr>
                                  <a:rPr lang="en-US" sz="1600"/>
                                  <m:t> </m:t>
                                </m:r>
                              </m:e>
                              <m:e/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sz="1600" b="1" i="1"/>
                                    </m:ctrlPr>
                                  </m:fPr>
                                  <m:num>
                                    <m:r>
                                      <a:rPr lang="en-US" sz="1600" b="1" i="1"/>
                                      <m:t>−</m:t>
                                    </m:r>
                                    <m:r>
                                      <a:rPr lang="en-US" sz="1600" b="1" i="1"/>
                                      <m:t>𝟔𝐈</m:t>
                                    </m:r>
                                  </m:num>
                                  <m:den>
                                    <m:r>
                                      <a:rPr lang="en-US" sz="1600" b="1" i="1"/>
                                      <m:t>𝐋</m:t>
                                    </m:r>
                                  </m:den>
                                </m:f>
                                <m:r>
                                  <a:rPr lang="en-US" sz="1600" b="1" i="1"/>
                                  <m:t>𝐬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1600" b="1" i="1"/>
                                    </m:ctrlPr>
                                  </m:fPr>
                                  <m:num>
                                    <m:r>
                                      <a:rPr lang="en-US" sz="1600" b="1" i="1"/>
                                      <m:t>𝟔𝐈</m:t>
                                    </m:r>
                                  </m:num>
                                  <m:den>
                                    <m:r>
                                      <a:rPr lang="en-US" sz="1600" b="1" i="1"/>
                                      <m:t>𝐋</m:t>
                                    </m:r>
                                  </m:den>
                                </m:f>
                                <m:r>
                                  <a:rPr lang="en-US" sz="1600" b="1" i="1"/>
                                  <m:t>−</m:t>
                                </m:r>
                                <m:r>
                                  <a:rPr lang="en-US" sz="1600" b="1" i="1"/>
                                  <m:t>𝐜</m:t>
                                </m:r>
                              </m:e>
                              <m:e>
                                <m:r>
                                  <a:rPr lang="en-US" sz="1600" b="1" i="1"/>
                                  <m:t>𝟒𝐈</m:t>
                                </m:r>
                              </m:e>
                              <m:e/>
                              <m:e/>
                              <m:e/>
                            </m:mr>
                            <m:mr>
                              <m:e>
                                <m:r>
                                  <a:rPr lang="en-US" sz="1600" b="1" i="1"/>
                                  <m:t>−</m:t>
                                </m:r>
                                <m:r>
                                  <a:rPr lang="en-US" sz="1600" b="1" i="1"/>
                                  <m:t>𝐀</m:t>
                                </m:r>
                                <m:sSup>
                                  <m:sSupPr>
                                    <m:ctrlPr>
                                      <a:rPr lang="en-US" sz="1600" b="1" i="1"/>
                                    </m:ctrlPr>
                                  </m:sSupPr>
                                  <m:e>
                                    <m:r>
                                      <a:rPr lang="en-US" sz="1600" b="1" i="1"/>
                                      <m:t>𝐜</m:t>
                                    </m:r>
                                  </m:e>
                                  <m:sup>
                                    <m:r>
                                      <a:rPr lang="en-US" sz="1600" b="1" i="1"/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1600" b="1" i="1"/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600" b="1" i="1"/>
                                    </m:ctrlPr>
                                  </m:fPr>
                                  <m:num>
                                    <m:r>
                                      <a:rPr lang="en-US" sz="1600" b="1" i="1"/>
                                      <m:t>𝟏𝟐𝐈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600" b="1" i="1"/>
                                        </m:ctrlPr>
                                      </m:sSupPr>
                                      <m:e>
                                        <m:r>
                                          <a:rPr lang="en-US" sz="1600" b="1" i="1"/>
                                          <m:t>𝐋</m:t>
                                        </m:r>
                                      </m:e>
                                      <m:sup>
                                        <m:r>
                                          <a:rPr lang="en-US" sz="1600" b="1" i="1"/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  <m:sSup>
                                  <m:sSupPr>
                                    <m:ctrlPr>
                                      <a:rPr lang="en-US" sz="1600" b="1" i="1"/>
                                    </m:ctrlPr>
                                  </m:sSupPr>
                                  <m:e>
                                    <m:r>
                                      <a:rPr lang="en-US" sz="1600" b="1" i="1"/>
                                      <m:t>𝐬</m:t>
                                    </m:r>
                                  </m:e>
                                  <m:sup>
                                    <m:r>
                                      <a:rPr lang="en-US" sz="1600" b="1" i="1"/>
                                      <m:t>𝟐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sz="1600" b="1" i="1"/>
                                  <m:t>−</m:t>
                                </m:r>
                                <m:d>
                                  <m:dPr>
                                    <m:ctrlPr>
                                      <a:rPr lang="en-US" sz="1600" b="1" i="1"/>
                                    </m:ctrlPr>
                                  </m:dPr>
                                  <m:e>
                                    <m:r>
                                      <a:rPr lang="en-US" sz="1600" b="1" i="1"/>
                                      <m:t>𝐀</m:t>
                                    </m:r>
                                    <m:r>
                                      <a:rPr lang="en-US" sz="1600" b="1" i="1"/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600" b="1" i="1"/>
                                        </m:ctrlPr>
                                      </m:fPr>
                                      <m:num>
                                        <m:r>
                                          <a:rPr lang="en-US" sz="1600" b="1" i="1"/>
                                          <m:t>𝟏𝟐𝐈</m:t>
                                        </m:r>
                                      </m:num>
                                      <m:den>
                                        <m:sSup>
                                          <m:sSupPr>
                                            <m:ctrlPr>
                                              <a:rPr lang="en-US" sz="1600" b="1" i="1"/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b="1" i="1"/>
                                              <m:t>𝐋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b="1" i="1"/>
                                              <m:t>𝟐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e>
                                </m:d>
                                <m:r>
                                  <a:rPr lang="en-US" sz="1600" b="1" i="1"/>
                                  <m:t>𝐜𝐬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1600" b="1" i="1"/>
                                    </m:ctrlPr>
                                  </m:fPr>
                                  <m:num>
                                    <m:r>
                                      <a:rPr lang="en-US" sz="1600" b="1" i="1"/>
                                      <m:t>𝟔𝐈</m:t>
                                    </m:r>
                                  </m:num>
                                  <m:den>
                                    <m:r>
                                      <a:rPr lang="en-US" sz="1600" b="1" i="1"/>
                                      <m:t>𝐋</m:t>
                                    </m:r>
                                  </m:den>
                                </m:f>
                                <m:r>
                                  <a:rPr lang="en-US" sz="1600" b="1" i="1"/>
                                  <m:t>𝐬</m:t>
                                </m:r>
                              </m:e>
                              <m:e>
                                <m:r>
                                  <a:rPr lang="en-US" sz="1600" b="1" i="1"/>
                                  <m:t>𝟒𝐈</m:t>
                                </m:r>
                              </m:e>
                              <m:e/>
                              <m:e/>
                            </m:mr>
                            <m:mr>
                              <m:e>
                                <m:r>
                                  <a:rPr lang="en-US" sz="1600" b="1" i="1"/>
                                  <m:t>−</m:t>
                                </m:r>
                                <m:d>
                                  <m:dPr>
                                    <m:ctrlPr>
                                      <a:rPr lang="en-US" sz="1600" b="1" i="1"/>
                                    </m:ctrlPr>
                                  </m:dPr>
                                  <m:e>
                                    <m:r>
                                      <a:rPr lang="en-US" sz="1600" b="1" i="1"/>
                                      <m:t>𝐀</m:t>
                                    </m:r>
                                    <m:r>
                                      <a:rPr lang="en-US" sz="1600" b="1" i="1"/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600" b="1" i="1"/>
                                        </m:ctrlPr>
                                      </m:fPr>
                                      <m:num>
                                        <m:r>
                                          <a:rPr lang="en-US" sz="1600" b="1" i="1"/>
                                          <m:t>𝟏𝟐𝐈</m:t>
                                        </m:r>
                                      </m:num>
                                      <m:den>
                                        <m:sSup>
                                          <m:sSupPr>
                                            <m:ctrlPr>
                                              <a:rPr lang="en-US" sz="1600" b="1" i="1"/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b="1" i="1"/>
                                              <m:t>𝐋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b="1" i="1"/>
                                              <m:t>𝟐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e>
                                </m:d>
                                <m:r>
                                  <a:rPr lang="en-US" sz="1600" b="1" i="1"/>
                                  <m:t>𝐜𝐬</m:t>
                                </m:r>
                              </m:e>
                              <m:e>
                                <m:r>
                                  <a:rPr lang="en-US" sz="1600" b="1" i="1"/>
                                  <m:t>−</m:t>
                                </m:r>
                                <m:r>
                                  <a:rPr lang="en-US" sz="1600" b="1" i="1"/>
                                  <m:t>𝐀</m:t>
                                </m:r>
                                <m:sSup>
                                  <m:sSupPr>
                                    <m:ctrlPr>
                                      <a:rPr lang="en-US" sz="1600" b="1" i="1"/>
                                    </m:ctrlPr>
                                  </m:sSupPr>
                                  <m:e>
                                    <m:r>
                                      <a:rPr lang="en-US" sz="1600" b="1" i="1"/>
                                      <m:t>𝐬</m:t>
                                    </m:r>
                                  </m:e>
                                  <m:sup>
                                    <m:r>
                                      <a:rPr lang="en-US" sz="1600" b="1" i="1"/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1600" b="1" i="1"/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600" b="1" i="1"/>
                                    </m:ctrlPr>
                                  </m:fPr>
                                  <m:num>
                                    <m:r>
                                      <a:rPr lang="en-US" sz="1600" b="1" i="1"/>
                                      <m:t>𝟏𝟐𝐈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600" b="1" i="1"/>
                                        </m:ctrlPr>
                                      </m:sSupPr>
                                      <m:e>
                                        <m:r>
                                          <a:rPr lang="en-US" sz="1600" b="1" i="1"/>
                                          <m:t>𝐋</m:t>
                                        </m:r>
                                      </m:e>
                                      <m:sup>
                                        <m:r>
                                          <a:rPr lang="en-US" sz="1600" b="1" i="1"/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  <m:sSup>
                                  <m:sSupPr>
                                    <m:ctrlPr>
                                      <a:rPr lang="en-US" sz="1600" b="1" i="1"/>
                                    </m:ctrlPr>
                                  </m:sSupPr>
                                  <m:e>
                                    <m:r>
                                      <a:rPr lang="en-US" sz="1600" b="1" i="1"/>
                                      <m:t>𝐜</m:t>
                                    </m:r>
                                  </m:e>
                                  <m:sup>
                                    <m:r>
                                      <a:rPr lang="en-US" sz="1600" b="1" i="1"/>
                                      <m:t>𝟐</m:t>
                                    </m:r>
                                  </m:sup>
                                </m:sSup>
                              </m:e>
                              <m:e>
                                <m:f>
                                  <m:fPr>
                                    <m:ctrlPr>
                                      <a:rPr lang="en-US" sz="1600" b="1" i="1"/>
                                    </m:ctrlPr>
                                  </m:fPr>
                                  <m:num>
                                    <m:r>
                                      <a:rPr lang="en-US" sz="1600" b="1" i="1"/>
                                      <m:t>−</m:t>
                                    </m:r>
                                    <m:r>
                                      <a:rPr lang="en-US" sz="1600" b="1" i="1"/>
                                      <m:t>𝟔𝐈</m:t>
                                    </m:r>
                                  </m:num>
                                  <m:den>
                                    <m:r>
                                      <a:rPr lang="en-US" sz="1600" b="1" i="1"/>
                                      <m:t>𝐋</m:t>
                                    </m:r>
                                  </m:den>
                                </m:f>
                                <m:r>
                                  <a:rPr lang="en-US" sz="1600" b="1" i="1"/>
                                  <m:t>𝐜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US" sz="1600" b="1" i="1"/>
                                    </m:ctrlPr>
                                  </m:dPr>
                                  <m:e>
                                    <m:r>
                                      <a:rPr lang="en-US" sz="1600" b="1" i="1"/>
                                      <m:t>𝐀</m:t>
                                    </m:r>
                                    <m:r>
                                      <a:rPr lang="en-US" sz="1600" b="1" i="1"/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600" b="1" i="1"/>
                                        </m:ctrlPr>
                                      </m:fPr>
                                      <m:num>
                                        <m:r>
                                          <a:rPr lang="en-US" sz="1600" b="1" i="1"/>
                                          <m:t>𝟏𝟐𝐈</m:t>
                                        </m:r>
                                      </m:num>
                                      <m:den>
                                        <m:sSup>
                                          <m:sSupPr>
                                            <m:ctrlPr>
                                              <a:rPr lang="en-US" sz="1600" b="1" i="1"/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b="1" i="1"/>
                                              <m:t>𝐋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b="1" i="1"/>
                                              <m:t>𝟐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e>
                                </m:d>
                                <m:r>
                                  <a:rPr lang="en-US" sz="1600" b="1" i="1"/>
                                  <m:t>𝐜𝐬</m:t>
                                </m:r>
                              </m:e>
                              <m:e>
                                <m:r>
                                  <a:rPr lang="en-US" sz="1600" b="1" i="1"/>
                                  <m:t>𝐀</m:t>
                                </m:r>
                                <m:sSup>
                                  <m:sSupPr>
                                    <m:ctrlPr>
                                      <a:rPr lang="en-US" sz="1600" b="1" i="1"/>
                                    </m:ctrlPr>
                                  </m:sSupPr>
                                  <m:e>
                                    <m:r>
                                      <a:rPr lang="en-US" sz="1600" b="1" i="1"/>
                                      <m:t>𝐬</m:t>
                                    </m:r>
                                  </m:e>
                                  <m:sup>
                                    <m:r>
                                      <a:rPr lang="en-US" sz="1600" b="1" i="1"/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1600" b="1"/>
                                  <m:t>+</m:t>
                                </m:r>
                                <m:f>
                                  <m:fPr>
                                    <m:ctrlPr>
                                      <a:rPr lang="en-US" sz="1600" b="1" i="1"/>
                                    </m:ctrlPr>
                                  </m:fPr>
                                  <m:num>
                                    <m:r>
                                      <a:rPr lang="en-US" sz="1600" b="1" i="1"/>
                                      <m:t>𝟏𝟐𝐈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600" b="1" i="1"/>
                                        </m:ctrlPr>
                                      </m:sSupPr>
                                      <m:e>
                                        <m:r>
                                          <a:rPr lang="en-US" sz="1600" b="1" i="1"/>
                                          <m:t>𝐋</m:t>
                                        </m:r>
                                      </m:e>
                                      <m:sup>
                                        <m:r>
                                          <a:rPr lang="en-US" sz="1600" b="1" i="1"/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  <m:sSup>
                                  <m:sSupPr>
                                    <m:ctrlPr>
                                      <a:rPr lang="en-US" sz="1600" b="1" i="1"/>
                                    </m:ctrlPr>
                                  </m:sSupPr>
                                  <m:e>
                                    <m:r>
                                      <a:rPr lang="en-US" sz="1600" b="1" i="1"/>
                                      <m:t>𝐜</m:t>
                                    </m:r>
                                  </m:e>
                                  <m:sup>
                                    <m:r>
                                      <a:rPr lang="en-US" sz="1600" b="1" i="1"/>
                                      <m:t>𝟐</m:t>
                                    </m:r>
                                  </m:sup>
                                </m:sSup>
                              </m:e>
                              <m:e/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sz="1600" b="1" i="1"/>
                                    </m:ctrlPr>
                                  </m:fPr>
                                  <m:num>
                                    <m:r>
                                      <a:rPr lang="en-US" sz="1600" b="1" i="1"/>
                                      <m:t>−</m:t>
                                    </m:r>
                                    <m:r>
                                      <a:rPr lang="en-US" sz="1600" b="1" i="1"/>
                                      <m:t>𝟔𝐈</m:t>
                                    </m:r>
                                  </m:num>
                                  <m:den>
                                    <m:r>
                                      <a:rPr lang="en-US" sz="1600" b="1" i="1"/>
                                      <m:t>𝐋</m:t>
                                    </m:r>
                                  </m:den>
                                </m:f>
                                <m:r>
                                  <a:rPr lang="en-US" sz="1600" b="1" i="1"/>
                                  <m:t>𝐬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1600" b="1" i="1"/>
                                    </m:ctrlPr>
                                  </m:fPr>
                                  <m:num>
                                    <m:r>
                                      <a:rPr lang="en-US" sz="1600" b="1" i="1"/>
                                      <m:t>𝟔𝐈</m:t>
                                    </m:r>
                                  </m:num>
                                  <m:den>
                                    <m:r>
                                      <a:rPr lang="en-US" sz="1600" b="1" i="1"/>
                                      <m:t>𝐋</m:t>
                                    </m:r>
                                  </m:den>
                                </m:f>
                                <m:r>
                                  <a:rPr lang="en-US" sz="1600" b="1" i="1"/>
                                  <m:t>𝐜</m:t>
                                </m:r>
                              </m:e>
                              <m:e>
                                <m:r>
                                  <a:rPr lang="en-US" sz="1600" b="1" i="1"/>
                                  <m:t>𝟐𝐈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1600" b="1" i="1"/>
                                    </m:ctrlPr>
                                  </m:fPr>
                                  <m:num>
                                    <m:r>
                                      <a:rPr lang="en-US" sz="1600" b="1" i="1"/>
                                      <m:t>𝟔𝐈</m:t>
                                    </m:r>
                                  </m:num>
                                  <m:den>
                                    <m:r>
                                      <a:rPr lang="en-US" sz="1600" b="1" i="1"/>
                                      <m:t>𝐋</m:t>
                                    </m:r>
                                  </m:den>
                                </m:f>
                                <m:r>
                                  <a:rPr lang="en-US" sz="1600" b="1" i="1"/>
                                  <m:t>𝐬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1600" b="1" i="1"/>
                                    </m:ctrlPr>
                                  </m:fPr>
                                  <m:num>
                                    <m:r>
                                      <a:rPr lang="en-US" sz="1600" b="1" i="1"/>
                                      <m:t>−</m:t>
                                    </m:r>
                                    <m:r>
                                      <a:rPr lang="en-US" sz="1600" b="1" i="1"/>
                                      <m:t>𝟔𝐈</m:t>
                                    </m:r>
                                  </m:num>
                                  <m:den>
                                    <m:r>
                                      <a:rPr lang="en-US" sz="1600" b="1" i="1"/>
                                      <m:t>𝐋</m:t>
                                    </m:r>
                                  </m:den>
                                </m:f>
                                <m:r>
                                  <a:rPr lang="en-US" sz="1600" b="1" i="1"/>
                                  <m:t>𝐜</m:t>
                                </m:r>
                              </m:e>
                              <m:e>
                                <m:r>
                                  <a:rPr lang="en-US" sz="1600" b="1" i="1"/>
                                  <m:t>𝟒𝐈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344136"/>
                <a:ext cx="8352928" cy="438912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مربع نص 5"/>
          <p:cNvSpPr txBox="1"/>
          <p:nvPr/>
        </p:nvSpPr>
        <p:spPr>
          <a:xfrm>
            <a:off x="611560" y="5229200"/>
            <a:ext cx="7776864" cy="43942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b="1" u="sng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Beam Element Stiffness Matrix In Global Coordinate System</a:t>
            </a:r>
            <a:endParaRPr lang="en-US" sz="260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669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359532" y="1556792"/>
                <a:ext cx="8352928" cy="1152128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b="1" i="1"/>
                          </m:ctrlPr>
                        </m:dPr>
                        <m:e>
                          <m:r>
                            <a:rPr lang="en-US" sz="2000" b="1" i="1"/>
                            <m:t>𝐤</m:t>
                          </m:r>
                        </m:e>
                      </m:d>
                      <m:r>
                        <a:rPr lang="en-US" sz="2000" b="1"/>
                        <m:t>= </m:t>
                      </m:r>
                      <m:f>
                        <m:fPr>
                          <m:ctrlPr>
                            <a:rPr lang="en-US" sz="2000" b="1" i="1"/>
                          </m:ctrlPr>
                        </m:fPr>
                        <m:num>
                          <m:r>
                            <a:rPr lang="en-US" sz="2000" b="1" i="1"/>
                            <m:t>𝐄𝐈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/>
                              </m:ctrlPr>
                            </m:sSupPr>
                            <m:e>
                              <m:r>
                                <a:rPr lang="en-US" sz="2000" b="1" i="1"/>
                                <m:t>𝐋</m:t>
                              </m:r>
                            </m:e>
                            <m:sup>
                              <m:r>
                                <a:rPr lang="en-US" sz="2000" b="1" i="1"/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US" sz="2000" b="1"/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1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1" i="1"/>
                              </m:ctrlPr>
                            </m:mPr>
                            <m:mr>
                              <m:e>
                                <m:r>
                                  <a:rPr lang="en-US" sz="2000" b="1" i="1"/>
                                  <m:t>𝟏𝟐</m:t>
                                </m:r>
                                <m:r>
                                  <a:rPr lang="en-US" sz="2000" b="1"/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2000" b="1" i="1"/>
                                    </m:ctrlPr>
                                  </m:sSupPr>
                                  <m:e>
                                    <m:r>
                                      <a:rPr lang="en-US" sz="2000" b="1" i="1"/>
                                      <m:t>𝐬</m:t>
                                    </m:r>
                                  </m:e>
                                  <m:sup>
                                    <m:r>
                                      <a:rPr lang="en-US" sz="2000" b="1" i="1"/>
                                      <m:t>𝟐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sz="2000" b="1" i="1"/>
                                  <m:t>−</m:t>
                                </m:r>
                                <m:r>
                                  <a:rPr lang="en-US" sz="2000" b="1" i="1"/>
                                  <m:t>𝟏𝟐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𝐜𝐬</m:t>
                                </m:r>
                              </m:e>
                              <m:e>
                                <m:r>
                                  <a:rPr lang="en-US" sz="2000" b="1" i="1"/>
                                  <m:t>−</m:t>
                                </m:r>
                                <m:r>
                                  <a:rPr lang="en-US" sz="2000" b="1" i="1"/>
                                  <m:t>𝟔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𝐋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𝐬</m:t>
                                </m:r>
                              </m:e>
                              <m:e>
                                <m:r>
                                  <a:rPr lang="en-US" sz="2000" b="1" i="1"/>
                                  <m:t>−</m:t>
                                </m:r>
                                <m:r>
                                  <a:rPr lang="en-US" sz="2000" b="1" i="1"/>
                                  <m:t>𝟏𝟐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𝐜𝐬</m:t>
                                </m:r>
                              </m:e>
                              <m:e>
                                <m:r>
                                  <a:rPr lang="en-US" sz="2000" b="1" i="1"/>
                                  <m:t>𝟏𝟐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𝐜𝐬</m:t>
                                </m:r>
                              </m:e>
                              <m:e>
                                <m:r>
                                  <a:rPr lang="en-US" sz="2000" b="1" i="1"/>
                                  <m:t>−</m:t>
                                </m:r>
                                <m:r>
                                  <a:rPr lang="en-US" sz="2000" b="1" i="1"/>
                                  <m:t>𝟔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𝐋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𝐬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1" i="1"/>
                                  <m:t>−</m:t>
                                </m:r>
                                <m:r>
                                  <a:rPr lang="en-US" sz="2000" b="1" i="1"/>
                                  <m:t>𝟏𝟐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𝐜𝐬</m:t>
                                </m:r>
                              </m:e>
                              <m:e>
                                <m:r>
                                  <a:rPr lang="en-US" sz="2000" b="1" i="1"/>
                                  <m:t>𝟏𝟐</m:t>
                                </m:r>
                                <m:r>
                                  <a:rPr lang="en-US" sz="2000" b="1"/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2000" b="1" i="1"/>
                                    </m:ctrlPr>
                                  </m:sSupPr>
                                  <m:e>
                                    <m:r>
                                      <a:rPr lang="en-US" sz="2000" b="1" i="1"/>
                                      <m:t>𝐜</m:t>
                                    </m:r>
                                  </m:e>
                                  <m:sup>
                                    <m:r>
                                      <a:rPr lang="en-US" sz="2000" b="1" i="1"/>
                                      <m:t>𝟐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sz="2000" b="1" i="1"/>
                                  <m:t>𝟔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𝐋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𝐜</m:t>
                                </m:r>
                              </m:e>
                              <m:e>
                                <m:r>
                                  <a:rPr lang="en-US" sz="2000" b="1" i="1"/>
                                  <m:t>𝟏𝟐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𝐜𝐬</m:t>
                                </m:r>
                              </m:e>
                              <m:e>
                                <m:r>
                                  <a:rPr lang="en-US" sz="2000" b="1" i="1"/>
                                  <m:t>−</m:t>
                                </m:r>
                                <m:r>
                                  <a:rPr lang="en-US" sz="2000" b="1" i="1"/>
                                  <m:t>𝟏𝟐</m:t>
                                </m:r>
                                <m:r>
                                  <a:rPr lang="en-US" sz="2000" b="1"/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2000" b="1" i="1"/>
                                    </m:ctrlPr>
                                  </m:sSupPr>
                                  <m:e>
                                    <m:r>
                                      <a:rPr lang="en-US" sz="2000" b="1" i="1"/>
                                      <m:t>𝐜</m:t>
                                    </m:r>
                                  </m:e>
                                  <m:sup>
                                    <m:r>
                                      <a:rPr lang="en-US" sz="2000" b="1" i="1"/>
                                      <m:t>𝟐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sz="2000" b="1" i="1"/>
                                  <m:t>𝟔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𝐋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𝐜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1" i="1"/>
                                  <m:t>−</m:t>
                                </m:r>
                                <m:r>
                                  <a:rPr lang="en-US" sz="2000" b="1" i="1"/>
                                  <m:t>𝟔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𝐋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𝐬</m:t>
                                </m:r>
                              </m:e>
                              <m:e>
                                <m:r>
                                  <a:rPr lang="en-US" sz="2000" b="1" i="1"/>
                                  <m:t>𝟔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𝐋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𝐜</m:t>
                                </m:r>
                              </m:e>
                              <m:e>
                                <m:r>
                                  <a:rPr lang="en-US" sz="2000" b="1" i="1"/>
                                  <m:t>𝟒</m:t>
                                </m:r>
                                <m:r>
                                  <a:rPr lang="en-US" sz="2000" b="1"/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2000" b="1" i="1"/>
                                    </m:ctrlPr>
                                  </m:sSupPr>
                                  <m:e>
                                    <m:r>
                                      <a:rPr lang="en-US" sz="2000" b="1" i="1"/>
                                      <m:t>𝐋</m:t>
                                    </m:r>
                                  </m:e>
                                  <m:sup>
                                    <m:r>
                                      <a:rPr lang="en-US" sz="2000" b="1" i="1"/>
                                      <m:t>𝟐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sz="2000" b="1" i="1"/>
                                  <m:t>𝟔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𝐋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𝐬</m:t>
                                </m:r>
                              </m:e>
                              <m:e>
                                <m:r>
                                  <a:rPr lang="en-US" sz="2000" b="1" i="1"/>
                                  <m:t>−</m:t>
                                </m:r>
                                <m:r>
                                  <a:rPr lang="en-US" sz="2000" b="1" i="1"/>
                                  <m:t>𝟔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𝐋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𝐜</m:t>
                                </m:r>
                              </m:e>
                              <m:e>
                                <m:r>
                                  <a:rPr lang="en-US" sz="2000" b="1" i="1"/>
                                  <m:t>𝟐</m:t>
                                </m:r>
                                <m:r>
                                  <a:rPr lang="en-US" sz="2000" b="1"/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2000" b="1" i="1"/>
                                    </m:ctrlPr>
                                  </m:sSupPr>
                                  <m:e>
                                    <m:r>
                                      <a:rPr lang="en-US" sz="2000" b="1" i="1"/>
                                      <m:t>𝐋</m:t>
                                    </m:r>
                                  </m:e>
                                  <m:sup>
                                    <m:r>
                                      <a:rPr lang="en-US" sz="2000" b="1" i="1"/>
                                      <m:t>𝟐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2000" b="1" i="1"/>
                                  <m:t>−</m:t>
                                </m:r>
                                <m:r>
                                  <a:rPr lang="en-US" sz="2000" b="1" i="1"/>
                                  <m:t>𝟏𝟐</m:t>
                                </m:r>
                                <m:r>
                                  <a:rPr lang="en-US" sz="2000" b="1"/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2000" b="1" i="1"/>
                                    </m:ctrlPr>
                                  </m:sSupPr>
                                  <m:e>
                                    <m:r>
                                      <a:rPr lang="en-US" sz="2000" b="1" i="1"/>
                                      <m:t>𝐬</m:t>
                                    </m:r>
                                  </m:e>
                                  <m:sup>
                                    <m:r>
                                      <a:rPr lang="en-US" sz="2000" b="1" i="1"/>
                                      <m:t>𝟐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sz="2000" b="1" i="1"/>
                                  <m:t>𝟏𝟐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𝐜𝐬</m:t>
                                </m:r>
                              </m:e>
                              <m:e>
                                <m:r>
                                  <a:rPr lang="en-US" sz="2000" b="1" i="1"/>
                                  <m:t>𝟔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𝐋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𝐬</m:t>
                                </m:r>
                              </m:e>
                              <m:e>
                                <m:r>
                                  <a:rPr lang="en-US" sz="2000" b="1" i="1"/>
                                  <m:t>𝟏𝟐</m:t>
                                </m:r>
                                <m:r>
                                  <a:rPr lang="en-US" sz="2000" b="1"/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2000" b="1" i="1"/>
                                    </m:ctrlPr>
                                  </m:sSupPr>
                                  <m:e>
                                    <m:r>
                                      <a:rPr lang="en-US" sz="2000" b="1" i="1"/>
                                      <m:t>𝐬</m:t>
                                    </m:r>
                                  </m:e>
                                  <m:sup>
                                    <m:r>
                                      <a:rPr lang="en-US" sz="2000" b="1" i="1"/>
                                      <m:t>𝟐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sz="2000" b="1" i="1"/>
                                  <m:t>−</m:t>
                                </m:r>
                                <m:r>
                                  <a:rPr lang="en-US" sz="2000" b="1" i="1"/>
                                  <m:t>𝟏𝟐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𝐜𝐬</m:t>
                                </m:r>
                              </m:e>
                              <m:e>
                                <m:r>
                                  <a:rPr lang="en-US" sz="2000" b="1" i="1"/>
                                  <m:t>𝟔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𝐋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𝐬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1" i="1"/>
                                  <m:t>𝟏𝟐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𝐜𝐬</m:t>
                                </m:r>
                              </m:e>
                              <m:e>
                                <m:r>
                                  <a:rPr lang="en-US" sz="2000" b="1" i="1"/>
                                  <m:t>−</m:t>
                                </m:r>
                                <m:r>
                                  <a:rPr lang="en-US" sz="2000" b="1" i="1"/>
                                  <m:t>𝟏𝟐</m:t>
                                </m:r>
                                <m:r>
                                  <a:rPr lang="en-US" sz="2000" b="1"/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2000" b="1" i="1"/>
                                    </m:ctrlPr>
                                  </m:sSupPr>
                                  <m:e>
                                    <m:r>
                                      <a:rPr lang="en-US" sz="2000" b="1" i="1"/>
                                      <m:t>𝐜</m:t>
                                    </m:r>
                                  </m:e>
                                  <m:sup>
                                    <m:r>
                                      <a:rPr lang="en-US" sz="2000" b="1" i="1"/>
                                      <m:t>𝟐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sz="2000" b="1" i="1"/>
                                  <m:t>−</m:t>
                                </m:r>
                                <m:r>
                                  <a:rPr lang="en-US" sz="2000" b="1" i="1"/>
                                  <m:t>𝟔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𝐋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𝐜</m:t>
                                </m:r>
                              </m:e>
                              <m:e>
                                <m:r>
                                  <a:rPr lang="en-US" sz="2000" b="1" i="1"/>
                                  <m:t>−</m:t>
                                </m:r>
                                <m:r>
                                  <a:rPr lang="en-US" sz="2000" b="1" i="1"/>
                                  <m:t>𝟏𝟐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𝐜𝐬</m:t>
                                </m:r>
                              </m:e>
                              <m:e>
                                <m:r>
                                  <a:rPr lang="en-US" sz="2000" b="1" i="1"/>
                                  <m:t>𝟏𝟐</m:t>
                                </m:r>
                                <m:r>
                                  <a:rPr lang="en-US" sz="2000" b="1"/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2000" b="1" i="1"/>
                                    </m:ctrlPr>
                                  </m:sSupPr>
                                  <m:e>
                                    <m:r>
                                      <a:rPr lang="en-US" sz="2000" b="1" i="1"/>
                                      <m:t>𝐜</m:t>
                                    </m:r>
                                  </m:e>
                                  <m:sup>
                                    <m:r>
                                      <a:rPr lang="en-US" sz="2000" b="1" i="1"/>
                                      <m:t>𝟐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sz="2000" b="1" i="1"/>
                                  <m:t>−</m:t>
                                </m:r>
                                <m:r>
                                  <a:rPr lang="en-US" sz="2000" b="1" i="1"/>
                                  <m:t>𝟔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𝐋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𝐜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1" i="1"/>
                                  <m:t>−</m:t>
                                </m:r>
                                <m:r>
                                  <a:rPr lang="en-US" sz="2000" b="1" i="1"/>
                                  <m:t>𝟔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𝐋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𝐬</m:t>
                                </m:r>
                              </m:e>
                              <m:e>
                                <m:r>
                                  <a:rPr lang="en-US" sz="2000" b="1" i="1"/>
                                  <m:t>𝟔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𝐋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𝐜</m:t>
                                </m:r>
                              </m:e>
                              <m:e>
                                <m:r>
                                  <a:rPr lang="en-US" sz="2000" b="1" i="1"/>
                                  <m:t>𝟐</m:t>
                                </m:r>
                                <m:r>
                                  <a:rPr lang="en-US" sz="2000" b="1"/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2000" b="1" i="1"/>
                                    </m:ctrlPr>
                                  </m:sSupPr>
                                  <m:e>
                                    <m:r>
                                      <a:rPr lang="en-US" sz="2000" b="1" i="1"/>
                                      <m:t>𝐋</m:t>
                                    </m:r>
                                  </m:e>
                                  <m:sup>
                                    <m:r>
                                      <a:rPr lang="en-US" sz="2000" b="1" i="1"/>
                                      <m:t>𝟐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sz="2000" b="1" i="1"/>
                                  <m:t>𝟔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𝐋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𝐬</m:t>
                                </m:r>
                              </m:e>
                              <m:e>
                                <m:r>
                                  <a:rPr lang="en-US" sz="2000" b="1" i="1"/>
                                  <m:t>−</m:t>
                                </m:r>
                                <m:r>
                                  <a:rPr lang="en-US" sz="2000" b="1" i="1"/>
                                  <m:t>𝟔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𝐋</m:t>
                                </m:r>
                                <m:r>
                                  <a:rPr lang="en-US" sz="2000" b="1"/>
                                  <m:t> </m:t>
                                </m:r>
                                <m:r>
                                  <a:rPr lang="en-US" sz="2000" b="1" i="1"/>
                                  <m:t>𝐜</m:t>
                                </m:r>
                              </m:e>
                              <m:e>
                                <m:r>
                                  <a:rPr lang="en-US" sz="2000" b="1" i="1"/>
                                  <m:t>𝟒</m:t>
                                </m:r>
                                <m:sSup>
                                  <m:sSupPr>
                                    <m:ctrlPr>
                                      <a:rPr lang="en-US" sz="2000" b="1" i="1"/>
                                    </m:ctrlPr>
                                  </m:sSupPr>
                                  <m:e>
                                    <m:r>
                                      <a:rPr lang="en-US" sz="2000" b="1"/>
                                      <m:t> </m:t>
                                    </m:r>
                                    <m:r>
                                      <a:rPr lang="en-US" sz="2000" b="1" i="1"/>
                                      <m:t>𝐋</m:t>
                                    </m:r>
                                  </m:e>
                                  <m:sup>
                                    <m:r>
                                      <a:rPr lang="en-US" sz="2000" b="1" i="1"/>
                                      <m:t>𝟐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9532" y="1556792"/>
                <a:ext cx="8352928" cy="1152128"/>
              </a:xfrm>
              <a:blipFill rotWithShape="1">
                <a:blip r:embed="rId2"/>
                <a:stretch>
                  <a:fillRect b="-60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مربع نص 4"/>
          <p:cNvSpPr txBox="1"/>
          <p:nvPr/>
        </p:nvSpPr>
        <p:spPr>
          <a:xfrm>
            <a:off x="467544" y="4625340"/>
            <a:ext cx="8136904" cy="7975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b="1" u="sng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Stiffness Matrix For Beam Element In Global Coordinate System “Neglect The Axial Deformation” </a:t>
            </a:r>
            <a:endParaRPr lang="en-US" sz="260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534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836712"/>
            <a:ext cx="8352928" cy="11521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u="dbl" dirty="0"/>
              <a:t>Example:</a:t>
            </a:r>
            <a:r>
              <a:rPr lang="en-US" b="1" dirty="0"/>
              <a:t> Use the stiffness matrix method to analyze the rigid frame shown in figure, (Find the displacement and member forces) neglected the axial deformation</a:t>
            </a:r>
            <a:r>
              <a:rPr lang="en-US" b="1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636912"/>
            <a:ext cx="3456384" cy="36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5891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2736304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u="dbl" dirty="0"/>
              <a:t>Solution:</a:t>
            </a:r>
            <a:r>
              <a:rPr lang="en-US" b="1" dirty="0"/>
              <a:t> </a:t>
            </a:r>
            <a:r>
              <a:rPr lang="en-US" b="1" dirty="0"/>
              <a:t> 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97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84784"/>
            <a:ext cx="4176464" cy="3240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692979"/>
              </p:ext>
            </p:extLst>
          </p:nvPr>
        </p:nvGraphicFramePr>
        <p:xfrm>
          <a:off x="1043604" y="5157192"/>
          <a:ext cx="6984783" cy="1051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6087"/>
                <a:gridCol w="776087"/>
                <a:gridCol w="776087"/>
                <a:gridCol w="776087"/>
                <a:gridCol w="776087"/>
                <a:gridCol w="776087"/>
                <a:gridCol w="776087"/>
                <a:gridCol w="776087"/>
                <a:gridCol w="776087"/>
              </a:tblGrid>
              <a:tr h="273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Ele.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node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Ѳ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c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s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cs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c</a:t>
                      </a:r>
                      <a:r>
                        <a:rPr lang="en-US" sz="2000" b="1" baseline="30000">
                          <a:effectLst/>
                        </a:rPr>
                        <a:t>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s</a:t>
                      </a:r>
                      <a:r>
                        <a:rPr lang="en-US" sz="2000" b="1" baseline="30000">
                          <a:effectLst/>
                        </a:rPr>
                        <a:t>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EI/L</a:t>
                      </a:r>
                      <a:r>
                        <a:rPr lang="en-US" sz="2000" b="1" baseline="30000">
                          <a:effectLst/>
                        </a:rPr>
                        <a:t>3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73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1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1-2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90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1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1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EI/L</a:t>
                      </a:r>
                      <a:r>
                        <a:rPr lang="en-US" sz="2000" b="1" baseline="30000">
                          <a:effectLst/>
                        </a:rPr>
                        <a:t>3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73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2-3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1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1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US" sz="2000" b="1">
                          <a:effectLst/>
                        </a:rPr>
                        <a:t>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EI/L</a:t>
                      </a:r>
                      <a:r>
                        <a:rPr lang="en-US" sz="2000" b="1" baseline="30000" dirty="0">
                          <a:effectLst/>
                        </a:rPr>
                        <a:t>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153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79512" y="980728"/>
            <a:ext cx="8940289" cy="5877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From B.C. ∆</a:t>
            </a:r>
            <a:r>
              <a:rPr lang="en-US" b="1" baseline="-25000" dirty="0"/>
              <a:t>1</a:t>
            </a:r>
            <a:r>
              <a:rPr lang="en-US" b="1" dirty="0"/>
              <a:t> , ∆</a:t>
            </a:r>
            <a:r>
              <a:rPr lang="en-US" b="1" baseline="-25000" dirty="0"/>
              <a:t>2</a:t>
            </a:r>
            <a:r>
              <a:rPr lang="en-US" b="1" dirty="0"/>
              <a:t> , ∆</a:t>
            </a:r>
            <a:r>
              <a:rPr lang="en-US" b="1" baseline="-25000" dirty="0"/>
              <a:t>3</a:t>
            </a:r>
            <a:r>
              <a:rPr lang="en-US" b="1" dirty="0"/>
              <a:t> , ∆</a:t>
            </a:r>
            <a:r>
              <a:rPr lang="en-US" b="1" baseline="-25000" dirty="0"/>
              <a:t>7</a:t>
            </a:r>
            <a:r>
              <a:rPr lang="en-US" b="1" dirty="0"/>
              <a:t> , ∆</a:t>
            </a:r>
            <a:r>
              <a:rPr lang="en-US" b="1" baseline="-25000" dirty="0"/>
              <a:t>8</a:t>
            </a:r>
            <a:r>
              <a:rPr lang="en-US" b="1" dirty="0"/>
              <a:t> , ∆</a:t>
            </a:r>
            <a:r>
              <a:rPr lang="en-US" b="1" baseline="-25000" dirty="0"/>
              <a:t>9</a:t>
            </a:r>
            <a:r>
              <a:rPr lang="en-US" b="1" dirty="0"/>
              <a:t>  equal to zero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From neglected axial deformation ∆</a:t>
            </a:r>
            <a:r>
              <a:rPr lang="en-US" b="1" baseline="-25000" dirty="0"/>
              <a:t>4</a:t>
            </a:r>
            <a:r>
              <a:rPr lang="en-US" b="1" dirty="0"/>
              <a:t> , ∆</a:t>
            </a:r>
            <a:r>
              <a:rPr lang="en-US" b="1" baseline="-25000" dirty="0"/>
              <a:t>5</a:t>
            </a:r>
            <a:r>
              <a:rPr lang="en-US" b="1" dirty="0"/>
              <a:t> equal to zero</a:t>
            </a:r>
            <a:endParaRPr lang="en-US" dirty="0"/>
          </a:p>
          <a:p>
            <a:pPr marL="0" indent="0">
              <a:buNone/>
            </a:pPr>
            <a:r>
              <a:rPr lang="en-US" b="1" i="1" dirty="0"/>
              <a:t>:.</a:t>
            </a:r>
            <a:r>
              <a:rPr lang="en-US" b="1" dirty="0"/>
              <a:t> Unknown ∆</a:t>
            </a:r>
            <a:r>
              <a:rPr lang="en-US" b="1" baseline="-25000" dirty="0"/>
              <a:t>6</a:t>
            </a:r>
            <a:r>
              <a:rPr lang="en-US" b="1" dirty="0"/>
              <a:t>  only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Use </a:t>
            </a:r>
            <a:r>
              <a:rPr lang="en-US" b="1" dirty="0"/>
              <a:t>the F.E.M to travel the load</a:t>
            </a:r>
            <a:r>
              <a:rPr lang="en-US" dirty="0"/>
              <a:t> </a:t>
            </a: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F</a:t>
            </a:r>
            <a:r>
              <a:rPr lang="en-US" b="1" baseline="-25000" dirty="0"/>
              <a:t>6</a:t>
            </a:r>
            <a:r>
              <a:rPr lang="en-US" b="1" dirty="0"/>
              <a:t> = -75 kN (final)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F</a:t>
            </a:r>
            <a:r>
              <a:rPr lang="en-US" b="1" baseline="-25000" dirty="0"/>
              <a:t>8</a:t>
            </a:r>
            <a:r>
              <a:rPr lang="en-US" b="1" baseline="30000" dirty="0"/>
              <a:t>*</a:t>
            </a:r>
            <a:r>
              <a:rPr lang="en-US" b="1" dirty="0"/>
              <a:t> = 25 kN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F</a:t>
            </a:r>
            <a:r>
              <a:rPr lang="en-US" b="1" baseline="-25000" dirty="0"/>
              <a:t>9</a:t>
            </a:r>
            <a:r>
              <a:rPr lang="en-US" b="1" baseline="30000" dirty="0"/>
              <a:t>*</a:t>
            </a:r>
            <a:r>
              <a:rPr lang="en-US" b="1" dirty="0"/>
              <a:t> = -75 kN</a:t>
            </a:r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97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877903"/>
            <a:ext cx="3728994" cy="21265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503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97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738" y="1348210"/>
            <a:ext cx="4716524" cy="40250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3783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908720"/>
                <a:ext cx="8229600" cy="4389120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US" sz="2400" dirty="0"/>
                  <a:t> </a:t>
                </a:r>
                <a:r>
                  <a:rPr lang="en-US" sz="2400" b="1" dirty="0" smtClean="0"/>
                  <a:t>[</a:t>
                </a:r>
                <a:r>
                  <a:rPr lang="en-US" sz="2400" b="1" dirty="0"/>
                  <a:t>F] = [k].[∆</a:t>
                </a:r>
                <a:r>
                  <a:rPr lang="en-US" sz="2400" b="1" dirty="0" smtClean="0"/>
                  <a:t>]</a:t>
                </a:r>
              </a:p>
              <a:p>
                <a:pPr marL="0" indent="0" algn="ctr">
                  <a:buNone/>
                </a:pPr>
                <a:endParaRPr lang="en-US" sz="2400" b="1" dirty="0"/>
              </a:p>
              <a:p>
                <a:pPr marL="0" indent="0" algn="ctr">
                  <a:buNone/>
                </a:pPr>
                <a:endParaRPr lang="en-US" sz="2400" b="1" dirty="0" smtClean="0"/>
              </a:p>
              <a:p>
                <a:pPr marL="0" indent="0" algn="ctr">
                  <a:buNone/>
                </a:pPr>
                <a:endParaRPr lang="en-US" sz="2400" b="1" dirty="0"/>
              </a:p>
              <a:p>
                <a:pPr marL="0" indent="0" algn="ctr">
                  <a:buNone/>
                </a:pPr>
                <a:endParaRPr lang="en-US" sz="2400" b="1" dirty="0" smtClean="0"/>
              </a:p>
              <a:p>
                <a:pPr marL="0" indent="0" algn="ctr">
                  <a:buNone/>
                </a:pPr>
                <a:endParaRPr lang="en-US" sz="2400" b="1" dirty="0"/>
              </a:p>
              <a:p>
                <a:pPr marL="0" indent="0" algn="ctr">
                  <a:buNone/>
                </a:pPr>
                <a:endParaRPr lang="en-US" sz="2400" b="1" dirty="0" smtClean="0"/>
              </a:p>
              <a:p>
                <a:pPr marL="0" indent="0" algn="ctr">
                  <a:buNone/>
                </a:pPr>
                <a:endParaRPr lang="en-US" sz="2400" b="1" dirty="0"/>
              </a:p>
              <a:p>
                <a:pPr marL="0" indent="0" algn="ctr">
                  <a:buNone/>
                </a:pPr>
                <a:endParaRPr lang="en-US" sz="2400" b="1" dirty="0" smtClean="0"/>
              </a:p>
              <a:p>
                <a:pPr marL="0" indent="0">
                  <a:buNone/>
                </a:pPr>
                <a:r>
                  <a:rPr lang="en-US" sz="2400" b="1" dirty="0"/>
                  <a:t>-75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𝐄𝐈</m:t>
                        </m:r>
                      </m:num>
                      <m:den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𝐋</m:t>
                            </m:r>
                          </m:e>
                          <m:sup>
                            <m:r>
                              <a:rPr lang="en-US" sz="2400" b="1" i="1"/>
                              <m:t>𝟑</m:t>
                            </m:r>
                          </m:sup>
                        </m:sSup>
                      </m:den>
                    </m:f>
                    <m:r>
                      <a:rPr lang="en-US" sz="2400" b="1"/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/>
                        </m:ctrlPr>
                      </m:dPr>
                      <m:e>
                        <m:r>
                          <a:rPr lang="en-US" sz="2400" b="1" i="1"/>
                          <m:t>𝟖</m:t>
                        </m:r>
                        <m:r>
                          <a:rPr lang="en-US" sz="2400" b="1"/>
                          <m:t> </m:t>
                        </m:r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𝐋</m:t>
                            </m:r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</m:e>
                    </m:d>
                    <m:sSub>
                      <m:sSubPr>
                        <m:ctrlPr>
                          <a:rPr lang="en-US" sz="2400" b="1" i="1"/>
                        </m:ctrlPr>
                      </m:sSubPr>
                      <m:e>
                        <m:r>
                          <a:rPr lang="en-US" sz="2400" b="1"/>
                          <m:t>∆</m:t>
                        </m:r>
                      </m:e>
                      <m:sub>
                        <m:r>
                          <a:rPr lang="en-US" sz="2400" b="1" i="1"/>
                          <m:t>𝟔</m:t>
                        </m:r>
                        <m:r>
                          <a:rPr lang="en-US" sz="2400" b="1"/>
                          <m:t> </m:t>
                        </m:r>
                      </m:sub>
                    </m:sSub>
                  </m:oMath>
                </a14:m>
                <a:r>
                  <a:rPr lang="en-US" sz="2400" b="1" dirty="0"/>
                  <a:t> → L=12m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i="1" dirty="0"/>
                  <a:t>:.</a:t>
                </a:r>
                <a:r>
                  <a:rPr lang="en-US" sz="2400" b="1" dirty="0"/>
                  <a:t> ∆</a:t>
                </a:r>
                <a:r>
                  <a:rPr lang="en-US" sz="2400" b="1" baseline="-25000" dirty="0"/>
                  <a:t>6</a:t>
                </a:r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𝐋</m:t>
                            </m:r>
                          </m:e>
                          <m:sup>
                            <m:r>
                              <a:rPr lang="en-US" sz="2400" b="1" i="1"/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sz="2400" b="1" i="1"/>
                          <m:t>𝐄𝐈</m:t>
                        </m:r>
                      </m:den>
                    </m:f>
                    <m:r>
                      <a:rPr lang="en-US" sz="2400" b="1"/>
                      <m:t> (</m:t>
                    </m:r>
                    <m:r>
                      <a:rPr lang="en-US" sz="2400" b="1" i="1"/>
                      <m:t>𝟎</m:t>
                    </m:r>
                    <m:r>
                      <a:rPr lang="en-US" sz="2400" b="1"/>
                      <m:t>.</m:t>
                    </m:r>
                    <m:r>
                      <a:rPr lang="en-US" sz="2400" b="1" i="1"/>
                      <m:t>𝟎𝟔𝟓𝟏</m:t>
                    </m:r>
                    <m:r>
                      <a:rPr lang="en-US" sz="2400" b="1"/>
                      <m:t>)</m:t>
                    </m:r>
                  </m:oMath>
                </a14:m>
                <a:endParaRPr lang="en-US" sz="2400" dirty="0"/>
              </a:p>
              <a:p>
                <a:pPr marL="0" indent="0" algn="ctr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908720"/>
                <a:ext cx="8229600" cy="4389120"/>
              </a:xfrm>
              <a:blipFill rotWithShape="1">
                <a:blip r:embed="rId2"/>
                <a:stretch>
                  <a:fillRect l="-1185" t="-1111" b="-22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صورة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48483"/>
            <a:ext cx="5945882" cy="2869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2690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مركّب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637</Words>
  <Application>Microsoft Office PowerPoint</Application>
  <PresentationFormat>عرض على الشاشة (3:4)‏</PresentationFormat>
  <Paragraphs>77</Paragraphs>
  <Slides>22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Ahmad</dc:creator>
  <cp:lastModifiedBy>DR.Ahmed Saker 2O14</cp:lastModifiedBy>
  <cp:revision>15</cp:revision>
  <dcterms:created xsi:type="dcterms:W3CDTF">2018-10-03T15:27:59Z</dcterms:created>
  <dcterms:modified xsi:type="dcterms:W3CDTF">2018-10-31T08:56:01Z</dcterms:modified>
</cp:coreProperties>
</file>